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91" d="100"/>
          <a:sy n="91" d="100"/>
        </p:scale>
        <p:origin x="68" y="2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DF9BC-FE7D-6850-F754-C80BE735F4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0380BFF-DC2D-5142-415F-D0CCAD708F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99843D3-C3E2-3EB8-93C0-8FCA9734AA44}"/>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C9909A67-9B65-B21A-F3EE-84205665F9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67D827-DE76-4B3A-2CF5-BC93A3035500}"/>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1557184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2F698-678D-CAF8-227C-93B2B7A9F1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0B24F25-ABE3-2331-951E-185F8B6DD0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5EDBF2-4469-17FA-638B-1C57F746D0B6}"/>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27BE2A26-DA25-A492-5040-E39A726D13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5E7E2A-91EE-24A3-EF6A-0FA1B886174A}"/>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4130047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5418D6-CB0E-DC3E-7198-482FB81D048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F30D64-31C4-8BA6-686C-3DCD62CCE1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DF3FAC-0F8F-5B91-0CCD-6DCBF741F311}"/>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118A618B-3D68-5DE6-FD3B-97EE647C99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1811CA-5EFA-FEF4-792E-66BCC17A7DD0}"/>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92540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69605-8551-6239-D88D-49D3798A6C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05A924-5675-1294-FC27-2E53026AA2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A87546-30BF-07EF-AC12-2AE789C23F8A}"/>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2659AECA-6AB1-18FD-E94F-B9EFEE62FF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EA31EE-F6D8-A2F7-B542-FFA84F918CDD}"/>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1096345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01C5E-01E6-463E-BF67-9C3682BA85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06632C-EA37-465B-C021-B864BBCFCF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3192EF-A81C-D8F2-A1A2-867F55F69446}"/>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6E5A48C1-0A80-F738-01CC-407E405C0B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6D867B-75FB-5B78-8550-50E952691722}"/>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2723837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4E825-4488-30E3-3F14-CE3B91EC6C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7159C0-A59B-0B8A-7440-09DB14C450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2D4640-7DA1-D268-67A3-84C1CD27DC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59633C-C43E-03CA-A61E-3D194E207533}"/>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6" name="Footer Placeholder 5">
            <a:extLst>
              <a:ext uri="{FF2B5EF4-FFF2-40B4-BE49-F238E27FC236}">
                <a16:creationId xmlns:a16="http://schemas.microsoft.com/office/drawing/2014/main" id="{B91F9241-6163-881C-5083-266C7A671D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8EA50C-CAB7-108A-6A16-BA4E6E328B7D}"/>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361710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F0142-5C22-996E-486A-6E71E7D49E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3DBA94-4D02-50CD-7B71-24583F3632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C07A95-81F7-BA42-E8DD-2F36974158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5F4F7C8-0CE0-722E-C8B1-87AB8D386C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495D8E8-C9FC-228E-6AAA-6D651F86FED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B4B35F-3941-925D-6AC8-03E9BB9E01C7}"/>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8" name="Footer Placeholder 7">
            <a:extLst>
              <a:ext uri="{FF2B5EF4-FFF2-40B4-BE49-F238E27FC236}">
                <a16:creationId xmlns:a16="http://schemas.microsoft.com/office/drawing/2014/main" id="{7D5CE427-288E-CC56-1192-DD990A849CE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780534-52CB-27F1-E843-9FA14F36F4CA}"/>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4183587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D671B-FB73-312C-4D73-941765CD35D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292660-74B1-E422-B873-9408A6A5D246}"/>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4" name="Footer Placeholder 3">
            <a:extLst>
              <a:ext uri="{FF2B5EF4-FFF2-40B4-BE49-F238E27FC236}">
                <a16:creationId xmlns:a16="http://schemas.microsoft.com/office/drawing/2014/main" id="{F9413CB3-3EF1-29BC-8AE8-FF76BC41B4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9CBA2C-8BB2-4209-90C9-3C5D463EBB99}"/>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1526319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15B587-0A94-5499-FB29-128AEE510CAA}"/>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3" name="Footer Placeholder 2">
            <a:extLst>
              <a:ext uri="{FF2B5EF4-FFF2-40B4-BE49-F238E27FC236}">
                <a16:creationId xmlns:a16="http://schemas.microsoft.com/office/drawing/2014/main" id="{A53A189F-72AE-599F-6957-7CD34E7D46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15D74-22A2-2EA5-C263-C274C27BB6B0}"/>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3165766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AEFDF-09E2-86B5-AFA1-F569C00623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B03869D-C0B4-4B4D-E4BE-7E5A7D2FD6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ABEA229-0713-0FA7-3389-5AE463BB7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D750CA-F985-27D8-7274-974D54A709C1}"/>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6" name="Footer Placeholder 5">
            <a:extLst>
              <a:ext uri="{FF2B5EF4-FFF2-40B4-BE49-F238E27FC236}">
                <a16:creationId xmlns:a16="http://schemas.microsoft.com/office/drawing/2014/main" id="{F52CF98E-428D-ED1F-EDC8-E420E58688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D93FFA-75A4-D07F-3A96-27C22AABF5E9}"/>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1312451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FC3AA-31AA-F4AB-7E80-715F747DFA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9269397-F426-66CF-ED76-AF187C678C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02EC900-C884-ED17-8B4E-F89D8E351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2F2DA0-AD17-52BF-8715-B908BDDFC306}"/>
              </a:ext>
            </a:extLst>
          </p:cNvPr>
          <p:cNvSpPr>
            <a:spLocks noGrp="1"/>
          </p:cNvSpPr>
          <p:nvPr>
            <p:ph type="dt" sz="half" idx="10"/>
          </p:nvPr>
        </p:nvSpPr>
        <p:spPr/>
        <p:txBody>
          <a:bodyPr/>
          <a:lstStyle/>
          <a:p>
            <a:fld id="{A725452F-CD3E-4490-8E09-3847D1C3FCA5}" type="datetimeFigureOut">
              <a:rPr lang="en-US" smtClean="0"/>
              <a:t>8/19/2023</a:t>
            </a:fld>
            <a:endParaRPr lang="en-US"/>
          </a:p>
        </p:txBody>
      </p:sp>
      <p:sp>
        <p:nvSpPr>
          <p:cNvPr id="6" name="Footer Placeholder 5">
            <a:extLst>
              <a:ext uri="{FF2B5EF4-FFF2-40B4-BE49-F238E27FC236}">
                <a16:creationId xmlns:a16="http://schemas.microsoft.com/office/drawing/2014/main" id="{8C785288-A2AE-D44A-E421-3270E59DCC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AB7C29-21C5-17D0-ED2F-DEE33EA73809}"/>
              </a:ext>
            </a:extLst>
          </p:cNvPr>
          <p:cNvSpPr>
            <a:spLocks noGrp="1"/>
          </p:cNvSpPr>
          <p:nvPr>
            <p:ph type="sldNum" sz="quarter" idx="12"/>
          </p:nvPr>
        </p:nvSpPr>
        <p:spPr/>
        <p:txBody>
          <a:bodyPr/>
          <a:lstStyle/>
          <a:p>
            <a:fld id="{DE2BD4E9-2AFA-4957-80DC-8B46F1F36851}" type="slidenum">
              <a:rPr lang="en-US" smtClean="0"/>
              <a:t>‹#›</a:t>
            </a:fld>
            <a:endParaRPr lang="en-US"/>
          </a:p>
        </p:txBody>
      </p:sp>
    </p:spTree>
    <p:extLst>
      <p:ext uri="{BB962C8B-B14F-4D97-AF65-F5344CB8AC3E}">
        <p14:creationId xmlns:p14="http://schemas.microsoft.com/office/powerpoint/2010/main" val="3805663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A6EFBC-FC97-08CF-E6B3-CBFFD8D1FC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DFD9D3A-1FB0-6323-248B-74A767A4E46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711FDB-4680-3DDE-F63E-1AA75C9C22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5452F-CD3E-4490-8E09-3847D1C3FCA5}" type="datetimeFigureOut">
              <a:rPr lang="en-US" smtClean="0"/>
              <a:t>8/19/2023</a:t>
            </a:fld>
            <a:endParaRPr lang="en-US"/>
          </a:p>
        </p:txBody>
      </p:sp>
      <p:sp>
        <p:nvSpPr>
          <p:cNvPr id="5" name="Footer Placeholder 4">
            <a:extLst>
              <a:ext uri="{FF2B5EF4-FFF2-40B4-BE49-F238E27FC236}">
                <a16:creationId xmlns:a16="http://schemas.microsoft.com/office/drawing/2014/main" id="{CE7EEBF9-E777-B621-DD93-9AACA03ABA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896796-5AC2-A452-2699-FBD1209E7A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BD4E9-2AFA-4957-80DC-8B46F1F36851}" type="slidenum">
              <a:rPr lang="en-US" smtClean="0"/>
              <a:t>‹#›</a:t>
            </a:fld>
            <a:endParaRPr lang="en-US"/>
          </a:p>
        </p:txBody>
      </p:sp>
    </p:spTree>
    <p:extLst>
      <p:ext uri="{BB962C8B-B14F-4D97-AF65-F5344CB8AC3E}">
        <p14:creationId xmlns:p14="http://schemas.microsoft.com/office/powerpoint/2010/main" val="181746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13E10-6481-7E9A-3ACF-543D311FAE00}"/>
              </a:ext>
            </a:extLst>
          </p:cNvPr>
          <p:cNvSpPr>
            <a:spLocks noGrp="1"/>
          </p:cNvSpPr>
          <p:nvPr>
            <p:ph type="ctrTitle"/>
          </p:nvPr>
        </p:nvSpPr>
        <p:spPr/>
        <p:txBody>
          <a:bodyPr/>
          <a:lstStyle/>
          <a:p>
            <a:r>
              <a:rPr lang="en-US" dirty="0"/>
              <a:t>Prescribing corticosteroids</a:t>
            </a:r>
          </a:p>
        </p:txBody>
      </p:sp>
      <p:sp>
        <p:nvSpPr>
          <p:cNvPr id="3" name="Subtitle 2">
            <a:extLst>
              <a:ext uri="{FF2B5EF4-FFF2-40B4-BE49-F238E27FC236}">
                <a16:creationId xmlns:a16="http://schemas.microsoft.com/office/drawing/2014/main" id="{2BBD1358-21EF-1019-5E5E-D71B76086321}"/>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3648422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52E1A-75A8-9236-CA1D-5EE22171DA56}"/>
              </a:ext>
            </a:extLst>
          </p:cNvPr>
          <p:cNvSpPr>
            <a:spLocks noGrp="1"/>
          </p:cNvSpPr>
          <p:nvPr>
            <p:ph type="title"/>
          </p:nvPr>
        </p:nvSpPr>
        <p:spPr/>
        <p:txBody>
          <a:bodyPr/>
          <a:lstStyle/>
          <a:p>
            <a:r>
              <a:rPr lang="en-US" dirty="0"/>
              <a:t>CLINICALLY SIGNIFICANT INTERACTIONS OF CORTICOSTEROIDS</a:t>
            </a:r>
            <a:r>
              <a:rPr lang="sr-Latn-RS" dirty="0"/>
              <a:t> – cont.</a:t>
            </a:r>
            <a:endParaRPr lang="en-US" dirty="0"/>
          </a:p>
        </p:txBody>
      </p:sp>
      <p:sp>
        <p:nvSpPr>
          <p:cNvPr id="3" name="Content Placeholder 2">
            <a:extLst>
              <a:ext uri="{FF2B5EF4-FFF2-40B4-BE49-F238E27FC236}">
                <a16:creationId xmlns:a16="http://schemas.microsoft.com/office/drawing/2014/main" id="{32178C01-725D-260F-DDE7-44936B9A192C}"/>
              </a:ext>
            </a:extLst>
          </p:cNvPr>
          <p:cNvSpPr>
            <a:spLocks noGrp="1"/>
          </p:cNvSpPr>
          <p:nvPr>
            <p:ph idx="1"/>
          </p:nvPr>
        </p:nvSpPr>
        <p:spPr/>
        <p:txBody>
          <a:bodyPr>
            <a:normAutofit fontScale="70000" lnSpcReduction="20000"/>
          </a:bodyPr>
          <a:lstStyle/>
          <a:p>
            <a:r>
              <a:rPr lang="en-US" dirty="0"/>
              <a:t>Dexamethasone increases the hepatotoxicity of high doses of methotrexate; the mechanism of this interaction is unknown.</a:t>
            </a:r>
          </a:p>
          <a:p>
            <a:r>
              <a:rPr lang="en-US" dirty="0"/>
              <a:t>If corticosteroids are used together with non-steroidal anti- inflammatory drugs, the risk of peptic ulcers increases ulcers and gastrointestinal bleeding is increased (non-steroidal anti- inflammatory drugs interfere with the synthesis of prostaglandins, which reduces blood supply to the gastric mucosa, and corticosteroids increase acid secretion).</a:t>
            </a:r>
          </a:p>
          <a:p>
            <a:r>
              <a:rPr lang="en-US" dirty="0"/>
              <a:t>Drugs that induce the synthesis and activity of cytochrome oxidases (phenobarbital, phenytoin, carbamazepine, rifampicin, rifabutin) lead to accelerated elimination of corticosteroids (dexamethasone, methylprednisolone, prednisolone and prednisone), and thus to a decrease in their clinical effect.</a:t>
            </a:r>
          </a:p>
          <a:p>
            <a:r>
              <a:rPr lang="en-US" dirty="0"/>
              <a:t>Corticosteroids reduce the concentration of lithium in the blood, and increase the effect of warfarin and other vitamin K antagonists. Some antiviral drugs reduce the effect of corticosteroids (nevirapine, efavirenz), and some increase it (ritonavir, indinavir, atazanavir).</a:t>
            </a:r>
          </a:p>
          <a:p>
            <a:r>
              <a:rPr lang="en-US" dirty="0"/>
              <a:t>Finally, corticosteroids (in high, immunosuppressive doses, e.g., more than 40 mg of prednisolone per day) should never be used simultaneously with live vaccines, because severe generalized infections can occur. A gap of at least 3 months should be made between the administration of corticosteroids and vaccination with a live vaccine.</a:t>
            </a:r>
          </a:p>
          <a:p>
            <a:endParaRPr lang="en-US" dirty="0"/>
          </a:p>
        </p:txBody>
      </p:sp>
    </p:spTree>
    <p:extLst>
      <p:ext uri="{BB962C8B-B14F-4D97-AF65-F5344CB8AC3E}">
        <p14:creationId xmlns:p14="http://schemas.microsoft.com/office/powerpoint/2010/main" val="370435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7DA4F-DE8D-F514-B29B-A6663232CE31}"/>
              </a:ext>
            </a:extLst>
          </p:cNvPr>
          <p:cNvSpPr>
            <a:spLocks noGrp="1"/>
          </p:cNvSpPr>
          <p:nvPr>
            <p:ph type="title"/>
          </p:nvPr>
        </p:nvSpPr>
        <p:spPr/>
        <p:txBody>
          <a:bodyPr/>
          <a:lstStyle/>
          <a:p>
            <a:r>
              <a:rPr lang="en-US" dirty="0"/>
              <a:t>TREATMENT OF ADDISON'S CRISIS</a:t>
            </a:r>
          </a:p>
        </p:txBody>
      </p:sp>
      <p:sp>
        <p:nvSpPr>
          <p:cNvPr id="3" name="Content Placeholder 2">
            <a:extLst>
              <a:ext uri="{FF2B5EF4-FFF2-40B4-BE49-F238E27FC236}">
                <a16:creationId xmlns:a16="http://schemas.microsoft.com/office/drawing/2014/main" id="{D7B9EEB4-1913-0176-1C41-0C537D924537}"/>
              </a:ext>
            </a:extLst>
          </p:cNvPr>
          <p:cNvSpPr>
            <a:spLocks noGrp="1"/>
          </p:cNvSpPr>
          <p:nvPr>
            <p:ph idx="1"/>
          </p:nvPr>
        </p:nvSpPr>
        <p:spPr/>
        <p:txBody>
          <a:bodyPr>
            <a:normAutofit fontScale="92500" lnSpcReduction="20000"/>
          </a:bodyPr>
          <a:lstStyle/>
          <a:p>
            <a:r>
              <a:rPr lang="en-US" dirty="0"/>
              <a:t>Addison's crisis usually occurs due to bleeding in the adrenal gland (</a:t>
            </a:r>
            <a:r>
              <a:rPr lang="en-US" dirty="0" err="1"/>
              <a:t>Watterhaus-Friedrichson</a:t>
            </a:r>
            <a:r>
              <a:rPr lang="en-US" dirty="0"/>
              <a:t> syndrome in meningococcal sepsis or anticoagulant overdose), sudden discontinuation of corticosteroids after long-term use, or as an acute exacerbation of chronic insufficiency due to surgical intervention or sepsis.</a:t>
            </a:r>
          </a:p>
          <a:p>
            <a:r>
              <a:rPr lang="en-US" dirty="0"/>
              <a:t>Patients during Addison's crisis feel weakness, hyperpigmentation occurs if the insufficiency persists, weight loss, sometimes abdominal pain, diarrhea, and syncope.</a:t>
            </a:r>
          </a:p>
          <a:p>
            <a:r>
              <a:rPr lang="en-US" dirty="0"/>
              <a:t>Treatment primarily involves fluid replacement and correction of hypoglycemia, hyponatremia, hyperkalemia, and hypercalcemia. The main drug in the treatment of Addison's crisis is hydrocortisone, which is administered in a dose of 100 mg  intravenously, every 6 hours . Due to the strengthening of the mineralocorticoid effect, the patient should also be given fludrocortisone, 0.1 mg per day, orally </a:t>
            </a:r>
          </a:p>
          <a:p>
            <a:endParaRPr lang="en-US" dirty="0"/>
          </a:p>
        </p:txBody>
      </p:sp>
    </p:spTree>
    <p:extLst>
      <p:ext uri="{BB962C8B-B14F-4D97-AF65-F5344CB8AC3E}">
        <p14:creationId xmlns:p14="http://schemas.microsoft.com/office/powerpoint/2010/main" val="1543946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CEEEF-B546-C2EE-CCBA-29C354F44FCD}"/>
              </a:ext>
            </a:extLst>
          </p:cNvPr>
          <p:cNvSpPr>
            <a:spLocks noGrp="1"/>
          </p:cNvSpPr>
          <p:nvPr>
            <p:ph type="title"/>
          </p:nvPr>
        </p:nvSpPr>
        <p:spPr/>
        <p:txBody>
          <a:bodyPr/>
          <a:lstStyle/>
          <a:p>
            <a:r>
              <a:rPr lang="en-US" dirty="0"/>
              <a:t>USE OF CORTICOSTEROIDS IN TREATMENT OF MALIGNANT BLOOD TUMORS</a:t>
            </a:r>
          </a:p>
        </p:txBody>
      </p:sp>
      <p:sp>
        <p:nvSpPr>
          <p:cNvPr id="3" name="Content Placeholder 2">
            <a:extLst>
              <a:ext uri="{FF2B5EF4-FFF2-40B4-BE49-F238E27FC236}">
                <a16:creationId xmlns:a16="http://schemas.microsoft.com/office/drawing/2014/main" id="{15A31D0F-4A93-DEB3-D1B4-2E3EE504D793}"/>
              </a:ext>
            </a:extLst>
          </p:cNvPr>
          <p:cNvSpPr>
            <a:spLocks noGrp="1"/>
          </p:cNvSpPr>
          <p:nvPr>
            <p:ph idx="1"/>
          </p:nvPr>
        </p:nvSpPr>
        <p:spPr/>
        <p:txBody>
          <a:bodyPr/>
          <a:lstStyle/>
          <a:p>
            <a:r>
              <a:rPr lang="en-US" sz="1800" dirty="0">
                <a:effectLst/>
                <a:latin typeface="Georgia" panose="02040502050405020303" pitchFamily="18" charset="0"/>
                <a:ea typeface="Times New Roman" panose="02020603050405020304" pitchFamily="18" charset="0"/>
                <a:cs typeface="Times New Roman" panose="02020603050405020304" pitchFamily="18" charset="0"/>
              </a:rPr>
              <a:t>Corticosteroids are used as part of the </a:t>
            </a:r>
            <a:r>
              <a:rPr lang="en-US" sz="1800" b="1" i="1" dirty="0">
                <a:effectLst/>
                <a:latin typeface="Georgia" panose="02040502050405020303" pitchFamily="18" charset="0"/>
                <a:ea typeface="Times New Roman" panose="02020603050405020304" pitchFamily="18" charset="0"/>
                <a:cs typeface="Times New Roman" panose="02020603050405020304" pitchFamily="18" charset="0"/>
              </a:rPr>
              <a:t>acute lymphocytic leukemia treatment protocol</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In the phase </a:t>
            </a:r>
            <a:r>
              <a:rPr lang="en-US" sz="1800" b="1" dirty="0">
                <a:effectLst/>
                <a:latin typeface="Georgia" panose="02040502050405020303" pitchFamily="18" charset="0"/>
                <a:ea typeface="Times New Roman" panose="02020603050405020304" pitchFamily="18" charset="0"/>
                <a:cs typeface="Times New Roman" panose="02020603050405020304" pitchFamily="18" charset="0"/>
              </a:rPr>
              <a:t>of induction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according to the so-called "Linker" pro­tocol 60</a:t>
            </a:r>
            <a:r>
              <a:rPr lang="en-US" sz="1800" baseline="30000" dirty="0">
                <a:effectLst/>
                <a:latin typeface="Georgia" panose="02040502050405020303" pitchFamily="18" charset="0"/>
                <a:ea typeface="Times New Roman" panose="02020603050405020304" pitchFamily="18" charset="0"/>
                <a:cs typeface="Times New Roman" panose="02020603050405020304" pitchFamily="18" charset="0"/>
              </a:rPr>
              <a:t>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a:t>
            </a:r>
            <a:r>
              <a:rPr lang="sr-Latn-RS" sz="1800" baseline="30000" dirty="0">
                <a:effectLst/>
                <a:latin typeface="Georgia" panose="02040502050405020303" pitchFamily="18" charset="0"/>
                <a:ea typeface="Times New Roman" panose="02020603050405020304" pitchFamily="18" charset="0"/>
                <a:cs typeface="Times New Roman" panose="02020603050405020304" pitchFamily="18" charset="0"/>
              </a:rPr>
              <a:t>2</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of prednisone is applied daily, orally, divided ­into three doses, during the first 28 days of treatment. If malignant cells are detected on the bone marrow biopsy on the 28th day of treatment, prednisone is given in the same dose from the 29th to the 42nd day. In the </a:t>
            </a:r>
            <a:r>
              <a:rPr lang="en-US" sz="1800" b="1" dirty="0">
                <a:effectLst/>
                <a:latin typeface="Georgia" panose="02040502050405020303" pitchFamily="18" charset="0"/>
                <a:ea typeface="Times New Roman" panose="02020603050405020304" pitchFamily="18" charset="0"/>
                <a:cs typeface="Times New Roman" panose="02020603050405020304" pitchFamily="18" charset="0"/>
              </a:rPr>
              <a:t>consolidation phase, 60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kg/day of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prednisone is administered for 14 days, orally, divided into three doses. In </a:t>
            </a:r>
            <a:r>
              <a:rPr lang="en-US" sz="1800" b="1" dirty="0">
                <a:effectLst/>
                <a:latin typeface="Georgia" panose="02040502050405020303" pitchFamily="18" charset="0"/>
                <a:ea typeface="Times New Roman" panose="02020603050405020304" pitchFamily="18" charset="0"/>
                <a:cs typeface="Times New Roman" panose="02020603050405020304" pitchFamily="18" charset="0"/>
              </a:rPr>
              <a:t>maintenance</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terapy</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corticosteroids are </a:t>
            </a:r>
            <a:r>
              <a:rPr lang="en-US" sz="1800" b="1" dirty="0">
                <a:effectLst/>
                <a:latin typeface="Georgia" panose="02040502050405020303" pitchFamily="18" charset="0"/>
                <a:ea typeface="Times New Roman" panose="02020603050405020304" pitchFamily="18" charset="0"/>
                <a:cs typeface="Times New Roman" panose="02020603050405020304" pitchFamily="18" charset="0"/>
              </a:rPr>
              <a:t>not used</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In some other protocols ­for the treatment of acute lymphocytic leukemia, dexamethasone is ­used instead of prednisone.</a:t>
            </a:r>
          </a:p>
          <a:p>
            <a:r>
              <a:rPr lang="en-US" sz="1800" dirty="0">
                <a:effectLst/>
                <a:latin typeface="Georgia" panose="02040502050405020303" pitchFamily="18" charset="0"/>
                <a:ea typeface="Times New Roman" panose="02020603050405020304" pitchFamily="18" charset="0"/>
                <a:cs typeface="Times New Roman" panose="02020603050405020304" pitchFamily="18" charset="0"/>
              </a:rPr>
              <a:t>Corticosteroids are also used in the treatment </a:t>
            </a:r>
            <a:r>
              <a:rPr lang="en-US" sz="1800" b="1" i="1" dirty="0">
                <a:effectLst/>
                <a:latin typeface="Georgia" panose="02040502050405020303" pitchFamily="18" charset="0"/>
                <a:ea typeface="Times New Roman" panose="02020603050405020304" pitchFamily="18" charset="0"/>
                <a:cs typeface="Times New Roman" panose="02020603050405020304" pitchFamily="18" charset="0"/>
              </a:rPr>
              <a:t>of chronic lymphocytic leukemia</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Then they are applied as part of combined therapy, per cycle­, usually in the first 5 days of the cycle. Cycles of cytostatic therapy are usually ­repeated after 21 to 28 days. Prednisone is most often used, in a daily dose of 30 to 100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a:t>
            </a:r>
            <a:r>
              <a:rPr lang="en-US" sz="1800" baseline="30000" dirty="0">
                <a:effectLst/>
                <a:latin typeface="Georgia" panose="02040502050405020303" pitchFamily="18" charset="0"/>
                <a:ea typeface="Times New Roman" panose="02020603050405020304" pitchFamily="18" charset="0"/>
                <a:cs typeface="Times New Roman" panose="02020603050405020304" pitchFamily="18" charset="0"/>
              </a:rPr>
              <a:t>2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Sometimes prednisone can be used as the only drug, in a dose of 20-30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a:t>
            </a:r>
            <a:r>
              <a:rPr lang="en-US" sz="1800" baseline="30000" dirty="0">
                <a:effectLst/>
                <a:latin typeface="Georgia" panose="02040502050405020303" pitchFamily="18" charset="0"/>
                <a:ea typeface="Times New Roman" panose="02020603050405020304" pitchFamily="18" charset="0"/>
                <a:cs typeface="Times New Roman" panose="02020603050405020304" pitchFamily="18" charset="0"/>
              </a:rPr>
              <a:t>2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per day, in the first three weeks of the monthly cycle.</a:t>
            </a:r>
          </a:p>
        </p:txBody>
      </p:sp>
    </p:spTree>
    <p:extLst>
      <p:ext uri="{BB962C8B-B14F-4D97-AF65-F5344CB8AC3E}">
        <p14:creationId xmlns:p14="http://schemas.microsoft.com/office/powerpoint/2010/main" val="1442413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A4E1A-AC09-9EB0-6A97-7CD1442A3956}"/>
              </a:ext>
            </a:extLst>
          </p:cNvPr>
          <p:cNvSpPr>
            <a:spLocks noGrp="1"/>
          </p:cNvSpPr>
          <p:nvPr>
            <p:ph type="title"/>
          </p:nvPr>
        </p:nvSpPr>
        <p:spPr/>
        <p:txBody>
          <a:bodyPr/>
          <a:lstStyle/>
          <a:p>
            <a:r>
              <a:rPr lang="en-US" dirty="0"/>
              <a:t>USE OF CORTICOSTEROIDS IN TREATMENT OF MALIGNANT BLOOD TUMORS</a:t>
            </a:r>
          </a:p>
        </p:txBody>
      </p:sp>
      <p:sp>
        <p:nvSpPr>
          <p:cNvPr id="3" name="Content Placeholder 2">
            <a:extLst>
              <a:ext uri="{FF2B5EF4-FFF2-40B4-BE49-F238E27FC236}">
                <a16:creationId xmlns:a16="http://schemas.microsoft.com/office/drawing/2014/main" id="{D7559F6D-D823-FA1D-0B2B-5C61EACE9BE9}"/>
              </a:ext>
            </a:extLst>
          </p:cNvPr>
          <p:cNvSpPr>
            <a:spLocks noGrp="1"/>
          </p:cNvSpPr>
          <p:nvPr>
            <p:ph idx="1"/>
          </p:nvPr>
        </p:nvSpPr>
        <p:spPr>
          <a:xfrm>
            <a:off x="838200" y="1825625"/>
            <a:ext cx="10515600" cy="3680094"/>
          </a:xfrm>
        </p:spPr>
        <p:txBody>
          <a:bodyPr/>
          <a:lstStyle/>
          <a:p>
            <a:pPr marL="0" marR="0" indent="360045" algn="just">
              <a:spcBef>
                <a:spcPts val="200"/>
              </a:spcBef>
              <a:spcAft>
                <a:spcPts val="200"/>
              </a:spcAft>
            </a:pP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In the treatment </a:t>
            </a:r>
            <a:r>
              <a:rPr lang="en-US" sz="1800" b="1" i="1" dirty="0">
                <a:effectLst/>
                <a:latin typeface="Georgia" panose="02040502050405020303" pitchFamily="18" charset="0"/>
                <a:ea typeface="Times New Roman" panose="02020603050405020304" pitchFamily="18" charset="0"/>
                <a:cs typeface="Times New Roman" panose="02020603050405020304" pitchFamily="18" charset="0"/>
              </a:rPr>
              <a:t>of Hodgkin's lymphoma,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corticosteroids are used as part of the MOPP protocol (cyclophosphamide, vincristine, procarbazine and prednisone). The dose of prednisone is 40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a:t>
            </a:r>
            <a:r>
              <a:rPr lang="en-US" sz="1800" baseline="30000" dirty="0">
                <a:effectLst/>
                <a:latin typeface="Georgia" panose="02040502050405020303" pitchFamily="18" charset="0"/>
                <a:ea typeface="Times New Roman" panose="02020603050405020304" pitchFamily="18" charset="0"/>
                <a:cs typeface="Times New Roman" panose="02020603050405020304" pitchFamily="18" charset="0"/>
              </a:rPr>
              <a:t>2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per day, orally, from the 1st to the 14th day of the monthly chemotherapy cycle. If bleomycin is used in any of the other protocols for the treatment of Hodgkin's lymphoma, hydrocortisone , 100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should be given before its administration, intravenously in a single dose.</a:t>
            </a:r>
          </a:p>
          <a:p>
            <a:pPr marL="0" marR="0" indent="360045" algn="just">
              <a:spcBef>
                <a:spcPts val="200"/>
              </a:spcBef>
              <a:spcAft>
                <a:spcPts val="200"/>
              </a:spcAft>
            </a:pP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When it comes to the treatment </a:t>
            </a:r>
            <a:r>
              <a:rPr lang="en-US" sz="1800" b="1" i="1" dirty="0">
                <a:effectLst/>
                <a:latin typeface="Georgia" panose="02040502050405020303" pitchFamily="18" charset="0"/>
                <a:ea typeface="Times New Roman" panose="02020603050405020304" pitchFamily="18" charset="0"/>
                <a:cs typeface="Times New Roman" panose="02020603050405020304" pitchFamily="18" charset="0"/>
              </a:rPr>
              <a:t>of non-Hodgkin's lymphomas</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prednisone or dexamethasone are indispensable members of many therapeutic protocols. Prednisone is given orally, in a dose of 50 to 100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a:t>
            </a:r>
            <a:r>
              <a:rPr lang="en-US" sz="1800" baseline="30000" dirty="0">
                <a:effectLst/>
                <a:latin typeface="Georgia" panose="02040502050405020303" pitchFamily="18" charset="0"/>
                <a:ea typeface="Times New Roman" panose="02020603050405020304" pitchFamily="18" charset="0"/>
                <a:cs typeface="Times New Roman" panose="02020603050405020304" pitchFamily="18" charset="0"/>
              </a:rPr>
              <a:t>2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per day, in the first 5 days of monthly therapeutic cycles.</a:t>
            </a:r>
          </a:p>
          <a:p>
            <a:r>
              <a:rPr lang="en-US" sz="1800" dirty="0">
                <a:effectLst/>
                <a:latin typeface="Georgia" panose="02040502050405020303" pitchFamily="18" charset="0"/>
                <a:ea typeface="Times New Roman" panose="02020603050405020304" pitchFamily="18" charset="0"/>
              </a:rPr>
              <a:t>Prednisone is also an integral part of therapeutic protocols for </a:t>
            </a:r>
            <a:r>
              <a:rPr lang="en-US" sz="1800" b="1" i="1" dirty="0">
                <a:effectLst/>
                <a:latin typeface="Georgia" panose="02040502050405020303" pitchFamily="18" charset="0"/>
                <a:ea typeface="Times New Roman" panose="02020603050405020304" pitchFamily="18" charset="0"/>
              </a:rPr>
              <a:t>multiple myeloma</a:t>
            </a:r>
            <a:r>
              <a:rPr lang="en-US" sz="1800" dirty="0">
                <a:effectLst/>
                <a:latin typeface="Georgia" panose="02040502050405020303" pitchFamily="18" charset="0"/>
                <a:ea typeface="Times New Roman" panose="02020603050405020304" pitchFamily="18" charset="0"/>
              </a:rPr>
              <a:t>. It is usually administered in a daily dose of 60 </a:t>
            </a:r>
            <a:r>
              <a:rPr lang="sr-Latn-RS" sz="1800" dirty="0">
                <a:effectLst/>
                <a:latin typeface="Georgia" panose="02040502050405020303" pitchFamily="18" charset="0"/>
                <a:ea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rPr>
              <a:t>m</a:t>
            </a:r>
            <a:r>
              <a:rPr lang="en-US" sz="1800" baseline="30000" dirty="0">
                <a:effectLst/>
                <a:latin typeface="Georgia" panose="02040502050405020303" pitchFamily="18" charset="0"/>
                <a:ea typeface="Times New Roman" panose="02020603050405020304" pitchFamily="18" charset="0"/>
              </a:rPr>
              <a:t>2 </a:t>
            </a:r>
            <a:r>
              <a:rPr lang="en-US" sz="1800" dirty="0">
                <a:effectLst/>
                <a:latin typeface="Georgia" panose="02040502050405020303" pitchFamily="18" charset="0"/>
                <a:ea typeface="Times New Roman" panose="02020603050405020304" pitchFamily="18" charset="0"/>
              </a:rPr>
              <a:t>, orally, ­every 5 days of monthly therapeutic cycles. In some protocols, dexamethasone</a:t>
            </a:r>
            <a:r>
              <a:rPr lang="en-US" sz="1800" baseline="30000" dirty="0">
                <a:effectLst/>
                <a:latin typeface="Georgia" panose="02040502050405020303" pitchFamily="18" charset="0"/>
                <a:ea typeface="Times New Roman" panose="02020603050405020304" pitchFamily="18" charset="0"/>
              </a:rPr>
              <a:t> </a:t>
            </a:r>
            <a:r>
              <a:rPr lang="en-US" sz="1800" dirty="0">
                <a:effectLst/>
                <a:latin typeface="Georgia" panose="02040502050405020303" pitchFamily="18" charset="0"/>
                <a:ea typeface="Times New Roman" panose="02020603050405020304" pitchFamily="18" charset="0"/>
              </a:rPr>
              <a:t>(40 </a:t>
            </a:r>
            <a:r>
              <a:rPr lang="sr-Latn-RS" sz="1800" dirty="0">
                <a:effectLst/>
                <a:latin typeface="Georgia" panose="02040502050405020303" pitchFamily="18" charset="0"/>
                <a:ea typeface="Times New Roman" panose="02020603050405020304" pitchFamily="18" charset="0"/>
              </a:rPr>
              <a:t>mg</a:t>
            </a:r>
            <a:r>
              <a:rPr lang="en-US" sz="1800" dirty="0">
                <a:effectLst/>
                <a:latin typeface="Georgia" panose="02040502050405020303" pitchFamily="18" charset="0"/>
                <a:ea typeface="Times New Roman" panose="02020603050405020304" pitchFamily="18" charset="0"/>
              </a:rPr>
              <a:t>/</a:t>
            </a:r>
            <a:r>
              <a:rPr lang="sr-Latn-RS" sz="1800" dirty="0">
                <a:effectLst/>
                <a:latin typeface="Georgia" panose="02040502050405020303" pitchFamily="18" charset="0"/>
                <a:ea typeface="Times New Roman" panose="02020603050405020304" pitchFamily="18" charset="0"/>
              </a:rPr>
              <a:t>m</a:t>
            </a:r>
            <a:r>
              <a:rPr lang="sr-Latn-RS" sz="1800" baseline="30000" dirty="0">
                <a:effectLst/>
                <a:latin typeface="Georgia" panose="02040502050405020303" pitchFamily="18" charset="0"/>
                <a:ea typeface="Times New Roman" panose="02020603050405020304" pitchFamily="18" charset="0"/>
              </a:rPr>
              <a:t>2</a:t>
            </a:r>
            <a:r>
              <a:rPr lang="en-US" sz="1800" dirty="0">
                <a:effectLst/>
                <a:latin typeface="Georgia" panose="02040502050405020303" pitchFamily="18" charset="0"/>
                <a:ea typeface="Times New Roman" panose="02020603050405020304" pitchFamily="18" charset="0"/>
              </a:rPr>
              <a:t>/day) is used instead of prednisone. </a:t>
            </a:r>
            <a:r>
              <a:rPr lang="sr-Cyrl-RS" sz="1800" dirty="0">
                <a:effectLst/>
                <a:latin typeface="Georgia" panose="02040502050405020303" pitchFamily="18" charset="0"/>
                <a:ea typeface="Times New Roman" panose="02020603050405020304" pitchFamily="18" charset="0"/>
              </a:rPr>
              <a:t>Recently, new, more effective drugs are used in the treatment of multiple myeloma, so corticosteroids are used in new protocols in smaller doses than those mentioned.</a:t>
            </a:r>
            <a:endParaRPr lang="en-US" dirty="0">
              <a:latin typeface="Georgia" panose="02040502050405020303" pitchFamily="18" charset="0"/>
            </a:endParaRPr>
          </a:p>
        </p:txBody>
      </p:sp>
    </p:spTree>
    <p:extLst>
      <p:ext uri="{BB962C8B-B14F-4D97-AF65-F5344CB8AC3E}">
        <p14:creationId xmlns:p14="http://schemas.microsoft.com/office/powerpoint/2010/main" val="197112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3F1B0-12C3-41BF-6D0F-82CEC03568A1}"/>
              </a:ext>
            </a:extLst>
          </p:cNvPr>
          <p:cNvSpPr>
            <a:spLocks noGrp="1"/>
          </p:cNvSpPr>
          <p:nvPr>
            <p:ph type="title"/>
          </p:nvPr>
        </p:nvSpPr>
        <p:spPr/>
        <p:txBody>
          <a:bodyPr>
            <a:normAutofit fontScale="90000"/>
          </a:bodyPr>
          <a:lstStyle/>
          <a:p>
            <a:r>
              <a:rPr lang="en-US" dirty="0"/>
              <a:t>USE OF CORTICOSTEROIDS IN THE TREATMENT OF AUTOIMMUNE DISEASES AND THEIR SIDE EFFECTS</a:t>
            </a:r>
          </a:p>
        </p:txBody>
      </p:sp>
      <p:sp>
        <p:nvSpPr>
          <p:cNvPr id="3" name="Content Placeholder 2">
            <a:extLst>
              <a:ext uri="{FF2B5EF4-FFF2-40B4-BE49-F238E27FC236}">
                <a16:creationId xmlns:a16="http://schemas.microsoft.com/office/drawing/2014/main" id="{01966F46-0FCD-51C8-CA45-51E71C8358FC}"/>
              </a:ext>
            </a:extLst>
          </p:cNvPr>
          <p:cNvSpPr>
            <a:spLocks noGrp="1"/>
          </p:cNvSpPr>
          <p:nvPr>
            <p:ph idx="1"/>
          </p:nvPr>
        </p:nvSpPr>
        <p:spPr/>
        <p:txBody>
          <a:bodyPr/>
          <a:lstStyle/>
          <a:p>
            <a:r>
              <a:rPr lang="en-US" sz="1800" dirty="0">
                <a:effectLst/>
                <a:latin typeface="Georgia" panose="02040502050405020303" pitchFamily="18" charset="0"/>
                <a:ea typeface="Times New Roman" panose="02020603050405020304" pitchFamily="18" charset="0"/>
                <a:cs typeface="Times New Roman" panose="02020603050405020304" pitchFamily="18" charset="0"/>
              </a:rPr>
              <a:t>Corticosteroids are used systemically in the treatment of many autoimmune diseases, including rheumatoid arthritis, systemic lupus erythematosus ­and polymyositis, and in osteoarthritis and bursitis they are applied intra- ­</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articularly</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and peri - </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articularly</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They are very effective in controlling the symptoms and signs of inflammation, but they do not affect the progression of the disease itself. They are usually applied at the beginning of treatment, with the aim of calming the symptoms ­, or during exacerbations. Corticosteroids actually give time to other drugs, which can stop the progression of the disease, to have their effect.</a:t>
            </a:r>
          </a:p>
          <a:p>
            <a:r>
              <a:rPr lang="en-US" sz="1800" dirty="0">
                <a:effectLst/>
                <a:latin typeface="Georgia" panose="02040502050405020303" pitchFamily="18" charset="0"/>
                <a:ea typeface="Times New Roman" panose="02020603050405020304" pitchFamily="18" charset="0"/>
                <a:cs typeface="Times New Roman" panose="02020603050405020304" pitchFamily="18" charset="0"/>
              </a:rPr>
              <a:t>Due to the large number of serious side effects, corticosteroids are chronically administered in the smallest effective doses, orally. Prednisone or its active metabolite prednisolone are most often used for chronic administration. In periods of exacerbation, corticosteroids are administered for several days in high doses, parenterally (e.g., methylprednisolone, 1 gram per day). </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Triamcinolon</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hydrochloride or methylprednisolone acetate are administered intra-</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articularly</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Intra-articular injections of </a:t>
            </a:r>
            <a:r>
              <a:rPr lang="en-US" sz="1800" dirty="0" err="1">
                <a:effectLst/>
                <a:latin typeface="Georgia" panose="02040502050405020303" pitchFamily="18" charset="0"/>
                <a:ea typeface="Times New Roman" panose="02020603050405020304" pitchFamily="18" charset="0"/>
                <a:cs typeface="Times New Roman" panose="02020603050405020304" pitchFamily="18" charset="0"/>
              </a:rPr>
              <a:t>corticosterids</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 should not be applied more than 4 times a year, because joint cartilage may be damaged. When giving intra- ­articular injection, it is necessary to strictly observe the principles of asepsis and antisepsis, because the possible introduction of an infection would have disastrous consequences.</a:t>
            </a:r>
          </a:p>
        </p:txBody>
      </p:sp>
    </p:spTree>
    <p:extLst>
      <p:ext uri="{BB962C8B-B14F-4D97-AF65-F5344CB8AC3E}">
        <p14:creationId xmlns:p14="http://schemas.microsoft.com/office/powerpoint/2010/main" val="518765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77CDA-D6E7-94D1-C7A6-810693B7D12C}"/>
              </a:ext>
            </a:extLst>
          </p:cNvPr>
          <p:cNvSpPr>
            <a:spLocks noGrp="1"/>
          </p:cNvSpPr>
          <p:nvPr>
            <p:ph type="title"/>
          </p:nvPr>
        </p:nvSpPr>
        <p:spPr/>
        <p:txBody>
          <a:bodyPr>
            <a:normAutofit/>
          </a:bodyPr>
          <a:lstStyle/>
          <a:p>
            <a:r>
              <a:rPr lang="en-US" dirty="0"/>
              <a:t>USE OF CORTICOSTEROIDS AND THEIR SIDE EFFECTS</a:t>
            </a:r>
          </a:p>
        </p:txBody>
      </p:sp>
      <p:sp>
        <p:nvSpPr>
          <p:cNvPr id="3" name="Content Placeholder 2">
            <a:extLst>
              <a:ext uri="{FF2B5EF4-FFF2-40B4-BE49-F238E27FC236}">
                <a16:creationId xmlns:a16="http://schemas.microsoft.com/office/drawing/2014/main" id="{5C8CECDA-BAB2-C8B9-5C21-DB79E6B192E8}"/>
              </a:ext>
            </a:extLst>
          </p:cNvPr>
          <p:cNvSpPr>
            <a:spLocks noGrp="1"/>
          </p:cNvSpPr>
          <p:nvPr>
            <p:ph idx="1"/>
          </p:nvPr>
        </p:nvSpPr>
        <p:spPr/>
        <p:txBody>
          <a:bodyPr/>
          <a:lstStyle/>
          <a:p>
            <a:pPr marL="0" marR="0" indent="360045" algn="just">
              <a:spcBef>
                <a:spcPts val="200"/>
              </a:spcBef>
              <a:spcAft>
                <a:spcPts val="200"/>
              </a:spcAft>
            </a:pP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Adverse effects of corticosteroids are directly dependent on ­the daily dose and duration of administration. Whenever possible, the daily dose of prednisolone should be reduced to 5-7.5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mg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per day (it is best to apply it in one morning dose, because then the secretion of cortisol is the highest), which is equivalent to the daily physiological secretion of cortisol in the suprarenal gland. Also, the duration of administration should be as short as possible, but not at the expense of controlling the disease for which the corticosteroid is used.</a:t>
            </a:r>
          </a:p>
          <a:p>
            <a:pPr marL="0" marR="0" indent="360045" algn="just">
              <a:spcBef>
                <a:spcPts val="200"/>
              </a:spcBef>
              <a:spcAft>
                <a:spcPts val="200"/>
              </a:spcAft>
            </a:pP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Corticosteroids can cause peptic ulcer, especially if the patient simultaneously takes non-steroidal anti-inflammatory drugs. Also, when used for more than ­a few months, osteoporosis ­occurs; osteoporosis can be prevented if the patient takes bisphosphonates ­and vitamin </a:t>
            </a:r>
            <a:r>
              <a:rPr lang="sr-Latn-RS" sz="1800" dirty="0">
                <a:effectLst/>
                <a:latin typeface="Georgia" panose="02040502050405020303" pitchFamily="18" charset="0"/>
                <a:ea typeface="Times New Roman" panose="02020603050405020304" pitchFamily="18" charset="0"/>
                <a:cs typeface="Times New Roman" panose="02020603050405020304" pitchFamily="18" charset="0"/>
              </a:rPr>
              <a:t>D at the </a:t>
            </a:r>
            <a:r>
              <a:rPr lang="en-US" sz="1800" dirty="0">
                <a:effectLst/>
                <a:latin typeface="Georgia" panose="02040502050405020303" pitchFamily="18" charset="0"/>
                <a:ea typeface="Times New Roman" panose="02020603050405020304" pitchFamily="18" charset="0"/>
                <a:cs typeface="Times New Roman" panose="02020603050405020304" pitchFamily="18" charset="0"/>
              </a:rPr>
              <a:t>same time. Corticosteroids also cause skin atrophy, psychotic manifestations, hypertension and cataracts, increasing the risk of fungal, viral and mycobacterial infections. </a:t>
            </a:r>
            <a:r>
              <a:rPr lang="sr-Cyrl-RS" sz="1800" dirty="0">
                <a:effectLst/>
                <a:latin typeface="Georgia" panose="02040502050405020303" pitchFamily="18" charset="0"/>
                <a:ea typeface="Times New Roman" panose="02020603050405020304" pitchFamily="18" charset="0"/>
                <a:cs typeface="Times New Roman" panose="02020603050405020304" pitchFamily="18" charset="0"/>
              </a:rPr>
              <a:t>In addition to these side effects, corticosteroids also cause: myopathy , diabetes, glaucoma and psychiatric disorders (agitation, insomnia, psychosis, hypomania, irritability, anxiety, unstable mood).</a:t>
            </a:r>
            <a:endParaRPr lang="en-US" sz="1800" dirty="0">
              <a:effectLst/>
              <a:latin typeface="Georgia" panose="02040502050405020303"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7640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CC467-ED0A-79C9-24B0-71EAF663B637}"/>
              </a:ext>
            </a:extLst>
          </p:cNvPr>
          <p:cNvSpPr>
            <a:spLocks noGrp="1"/>
          </p:cNvSpPr>
          <p:nvPr>
            <p:ph type="title"/>
          </p:nvPr>
        </p:nvSpPr>
        <p:spPr/>
        <p:txBody>
          <a:bodyPr/>
          <a:lstStyle/>
          <a:p>
            <a:r>
              <a:rPr lang="sr-Latn-RS" dirty="0"/>
              <a:t>Suppression of the adrenal gland</a:t>
            </a:r>
            <a:endParaRPr lang="en-US" dirty="0"/>
          </a:p>
        </p:txBody>
      </p:sp>
      <p:sp>
        <p:nvSpPr>
          <p:cNvPr id="3" name="Content Placeholder 2">
            <a:extLst>
              <a:ext uri="{FF2B5EF4-FFF2-40B4-BE49-F238E27FC236}">
                <a16:creationId xmlns:a16="http://schemas.microsoft.com/office/drawing/2014/main" id="{BBD091A1-0336-1818-9D79-177797655846}"/>
              </a:ext>
            </a:extLst>
          </p:cNvPr>
          <p:cNvSpPr>
            <a:spLocks noGrp="1"/>
          </p:cNvSpPr>
          <p:nvPr>
            <p:ph idx="1"/>
          </p:nvPr>
        </p:nvSpPr>
        <p:spPr/>
        <p:txBody>
          <a:bodyPr/>
          <a:lstStyle/>
          <a:p>
            <a:r>
              <a:rPr lang="en-US" dirty="0"/>
              <a:t>After a few weeks of therapy, the adrenal gland will be suppressed, so that Addison's crisis (hyponatremia, hyperkalemia, hypotension) may occur in the event of a sudden interruption of administration. The use of corticosteroids should be stopped very gradually, over several months. Even a few years after the gradual cessation of corticosteroid administration, the patient may fall into Addison's crisis, if there are stressful conditions (surgery, severe infection, trauma); this kind of complication can be prevented by applying an additional dose of corticosteroids , before or at the moment when such a condition occurs.</a:t>
            </a:r>
          </a:p>
        </p:txBody>
      </p:sp>
    </p:spTree>
    <p:extLst>
      <p:ext uri="{BB962C8B-B14F-4D97-AF65-F5344CB8AC3E}">
        <p14:creationId xmlns:p14="http://schemas.microsoft.com/office/powerpoint/2010/main" val="1597181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88488-DD3A-D84E-1600-F16065941E5F}"/>
              </a:ext>
            </a:extLst>
          </p:cNvPr>
          <p:cNvSpPr>
            <a:spLocks noGrp="1"/>
          </p:cNvSpPr>
          <p:nvPr>
            <p:ph type="title"/>
          </p:nvPr>
        </p:nvSpPr>
        <p:spPr/>
        <p:txBody>
          <a:bodyPr>
            <a:normAutofit fontScale="90000"/>
          </a:bodyPr>
          <a:lstStyle/>
          <a:p>
            <a:r>
              <a:rPr lang="en-US" dirty="0"/>
              <a:t>USE OF CORTICOSTEROIDS IN THE TREATMENT OF EDEMA AND THEIR ADVERSE EFFECTS</a:t>
            </a:r>
          </a:p>
        </p:txBody>
      </p:sp>
      <p:sp>
        <p:nvSpPr>
          <p:cNvPr id="3" name="Content Placeholder 2">
            <a:extLst>
              <a:ext uri="{FF2B5EF4-FFF2-40B4-BE49-F238E27FC236}">
                <a16:creationId xmlns:a16="http://schemas.microsoft.com/office/drawing/2014/main" id="{36ED0819-62D8-FF0F-FE3C-91E355C2E050}"/>
              </a:ext>
            </a:extLst>
          </p:cNvPr>
          <p:cNvSpPr>
            <a:spLocks noGrp="1"/>
          </p:cNvSpPr>
          <p:nvPr>
            <p:ph idx="1"/>
          </p:nvPr>
        </p:nvSpPr>
        <p:spPr/>
        <p:txBody>
          <a:bodyPr>
            <a:normAutofit fontScale="92500" lnSpcReduction="20000"/>
          </a:bodyPr>
          <a:lstStyle/>
          <a:p>
            <a:r>
              <a:rPr lang="en-US" dirty="0"/>
              <a:t>Corticosteroids have been used for decades with success in the treatment of </a:t>
            </a:r>
            <a:r>
              <a:rPr lang="en-US" b="1" dirty="0"/>
              <a:t>edema that occurs around brain tumors</a:t>
            </a:r>
            <a:r>
              <a:rPr lang="en-US" dirty="0"/>
              <a:t>. The mechanism of action of corticosteroids consists in inhibition of phospholipase A 2 (which normally leads to the release of arachidonic acid), stabilization of lysosome membranes, improvement of peritumor microcirculation and reducing the expression of vascular endothelial growth factor, which otherwise increases capillary permeability.</a:t>
            </a:r>
          </a:p>
          <a:p>
            <a:r>
              <a:rPr lang="en-US" dirty="0"/>
              <a:t>Dexamethasone is most commonly used to reduce edema around brain tumors, in a dose of 4 to 16 mg per day. The full effect is achieved after 1-3 days. Dexamethasone, unlike other corticosteroids, does not have </a:t>
            </a:r>
            <a:r>
              <a:rPr lang="sr-Latn-RS" dirty="0"/>
              <a:t>a </a:t>
            </a:r>
            <a:r>
              <a:rPr lang="en-US" dirty="0"/>
              <a:t>mineralocorticoid effect, which is not a favorable circumstance, because it could theoretically lead to hyponatremia, which favors the development of brain edema. That is why some researchers believe that it is better to use prednisone instead of dexamethasone.</a:t>
            </a:r>
          </a:p>
          <a:p>
            <a:endParaRPr lang="en-US" dirty="0"/>
          </a:p>
        </p:txBody>
      </p:sp>
    </p:spTree>
    <p:extLst>
      <p:ext uri="{BB962C8B-B14F-4D97-AF65-F5344CB8AC3E}">
        <p14:creationId xmlns:p14="http://schemas.microsoft.com/office/powerpoint/2010/main" val="1823131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9E75C-DEB0-D7CD-1CAF-1C21FBEE220C}"/>
              </a:ext>
            </a:extLst>
          </p:cNvPr>
          <p:cNvSpPr>
            <a:spLocks noGrp="1"/>
          </p:cNvSpPr>
          <p:nvPr>
            <p:ph type="title"/>
          </p:nvPr>
        </p:nvSpPr>
        <p:spPr/>
        <p:txBody>
          <a:bodyPr>
            <a:normAutofit fontScale="90000"/>
          </a:bodyPr>
          <a:lstStyle/>
          <a:p>
            <a:r>
              <a:rPr lang="en-US" dirty="0"/>
              <a:t>USE OF CORTICOSTEROIDS IN THE TREATMENT OF EDEMA AND THEIR ADVERSE EFFECTS</a:t>
            </a:r>
            <a:r>
              <a:rPr lang="sr-Latn-RS" dirty="0"/>
              <a:t> – cont.</a:t>
            </a:r>
            <a:endParaRPr lang="en-US" dirty="0"/>
          </a:p>
        </p:txBody>
      </p:sp>
      <p:sp>
        <p:nvSpPr>
          <p:cNvPr id="3" name="Content Placeholder 2">
            <a:extLst>
              <a:ext uri="{FF2B5EF4-FFF2-40B4-BE49-F238E27FC236}">
                <a16:creationId xmlns:a16="http://schemas.microsoft.com/office/drawing/2014/main" id="{03BE2795-9A16-4AB4-9F10-E72935DA4079}"/>
              </a:ext>
            </a:extLst>
          </p:cNvPr>
          <p:cNvSpPr>
            <a:spLocks noGrp="1"/>
          </p:cNvSpPr>
          <p:nvPr>
            <p:ph idx="1"/>
          </p:nvPr>
        </p:nvSpPr>
        <p:spPr/>
        <p:txBody>
          <a:bodyPr>
            <a:normAutofit fontScale="77500" lnSpcReduction="20000"/>
          </a:bodyPr>
          <a:lstStyle/>
          <a:p>
            <a:r>
              <a:rPr lang="en-US" dirty="0"/>
              <a:t>If the brain tumor is successfully operated on, corticosteroids should be discontinued after the patient's recovery. They must be withdrawn gradually, by reducing the dose by 25% every 8 days. If corticosteroids are stopped abruptly, two complications occur: (1) "withdrawal syndrome " and (2) acute adrenal insufficiency. "</a:t>
            </a:r>
            <a:r>
              <a:rPr lang="en-US" b="1" dirty="0"/>
              <a:t>Abstinence syndrome</a:t>
            </a:r>
            <a:r>
              <a:rPr lang="en-US" dirty="0"/>
              <a:t>" consists of arthralgia, myalgia, headache, lethargy and </a:t>
            </a:r>
            <a:r>
              <a:rPr lang="en-US" dirty="0" err="1"/>
              <a:t>subfebrility</a:t>
            </a:r>
            <a:r>
              <a:rPr lang="en-US" dirty="0"/>
              <a:t>. </a:t>
            </a:r>
            <a:r>
              <a:rPr lang="en-US" b="1" dirty="0"/>
              <a:t>Acute adrenal insufficiency </a:t>
            </a:r>
            <a:r>
              <a:rPr lang="en-US" dirty="0"/>
              <a:t>consists of hypotension that can only be treated with vasoconstrictors, followed by weakness, skin pigmentation and weight loss.</a:t>
            </a:r>
          </a:p>
          <a:p>
            <a:r>
              <a:rPr lang="en-US" b="1" dirty="0"/>
              <a:t>Triamcinolone acetonide </a:t>
            </a:r>
            <a:r>
              <a:rPr lang="en-US" dirty="0"/>
              <a:t>can be administered as an </a:t>
            </a:r>
            <a:r>
              <a:rPr lang="en-US" b="1" dirty="0"/>
              <a:t>intravitreal injection </a:t>
            </a:r>
            <a:r>
              <a:rPr lang="en-US" dirty="0"/>
              <a:t>to treat macular edema after surgery or in diabetes. Usually 1 mg of this medicine is administered. Possible complications of this method of administration include increased intraocular pressure, cataracts and infectious endophthalmitis.</a:t>
            </a:r>
          </a:p>
          <a:p>
            <a:r>
              <a:rPr lang="en-US" dirty="0"/>
              <a:t>Corticosteroids are successfully used to treat </a:t>
            </a:r>
            <a:r>
              <a:rPr lang="en-US" b="1" dirty="0"/>
              <a:t>angioedema, edema of larynx</a:t>
            </a:r>
            <a:r>
              <a:rPr lang="en-US" dirty="0"/>
              <a:t> and edema of other tissues. In those situations, high doses of corticosteroids should be given parenterally (e.g., 40 - 80 mg methylprednisolone ) without fear of side effects, because the therapy will last short, less than 7 days.</a:t>
            </a:r>
          </a:p>
          <a:p>
            <a:endParaRPr lang="en-US" dirty="0"/>
          </a:p>
        </p:txBody>
      </p:sp>
    </p:spTree>
    <p:extLst>
      <p:ext uri="{BB962C8B-B14F-4D97-AF65-F5344CB8AC3E}">
        <p14:creationId xmlns:p14="http://schemas.microsoft.com/office/powerpoint/2010/main" val="3270977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10523-8FA3-07B4-D30E-E049874D052A}"/>
              </a:ext>
            </a:extLst>
          </p:cNvPr>
          <p:cNvSpPr>
            <a:spLocks noGrp="1"/>
          </p:cNvSpPr>
          <p:nvPr>
            <p:ph type="title"/>
          </p:nvPr>
        </p:nvSpPr>
        <p:spPr/>
        <p:txBody>
          <a:bodyPr/>
          <a:lstStyle/>
          <a:p>
            <a:r>
              <a:rPr lang="en-US" dirty="0"/>
              <a:t>CLINICALLY SIGNIFICANT INTERACTIONS OF CORTICOSTEROIDS</a:t>
            </a:r>
          </a:p>
        </p:txBody>
      </p:sp>
      <p:sp>
        <p:nvSpPr>
          <p:cNvPr id="3" name="Content Placeholder 2">
            <a:extLst>
              <a:ext uri="{FF2B5EF4-FFF2-40B4-BE49-F238E27FC236}">
                <a16:creationId xmlns:a16="http://schemas.microsoft.com/office/drawing/2014/main" id="{BC3DBE3E-7739-B614-7044-F7C961D141F6}"/>
              </a:ext>
            </a:extLst>
          </p:cNvPr>
          <p:cNvSpPr>
            <a:spLocks noGrp="1"/>
          </p:cNvSpPr>
          <p:nvPr>
            <p:ph idx="1"/>
          </p:nvPr>
        </p:nvSpPr>
        <p:spPr/>
        <p:txBody>
          <a:bodyPr>
            <a:normAutofit fontScale="92500" lnSpcReduction="20000"/>
          </a:bodyPr>
          <a:lstStyle/>
          <a:p>
            <a:r>
              <a:rPr lang="en-US" dirty="0"/>
              <a:t>Since all corticosteroids have some mineralocorticoid effect, they lead to sodium retention and potassium loss. Due to this loss of potassium, if other drugs that lead to potassium loss (e.g., diuretics, beta-2 agonists) are used at the same time, </a:t>
            </a:r>
            <a:r>
              <a:rPr lang="en-US" b="1" dirty="0"/>
              <a:t>hypokalemia</a:t>
            </a:r>
            <a:r>
              <a:rPr lang="en-US" dirty="0"/>
              <a:t> may occur. Hypokalemia is a significant risk factor for a heart arrhythmia, so if the patient simultaneously takes a drug that has a proarrhythmogenic effect (</a:t>
            </a:r>
            <a:r>
              <a:rPr lang="en-US" dirty="0" err="1"/>
              <a:t>eg</a:t>
            </a:r>
            <a:r>
              <a:rPr lang="en-US" dirty="0"/>
              <a:t> digoxin, thioridazine, tricyclic¬ antidepressants  antiarrhythmics, etc.), the occurrence of </a:t>
            </a:r>
            <a:r>
              <a:rPr lang="en-US" b="1" dirty="0"/>
              <a:t>arrhythmias </a:t>
            </a:r>
            <a:r>
              <a:rPr lang="en-US" dirty="0"/>
              <a:t>is very possible. Dexamethasone and triamcinolone interact less frequently than other corticosteroids.</a:t>
            </a:r>
          </a:p>
          <a:p>
            <a:r>
              <a:rPr lang="en-US" dirty="0"/>
              <a:t>Macrolide antibiotics inhibit the metabolism of corticosteroids by cytochrome oxidase in the liver, leading to an increase in the concentration -of corticosteroids in the serum. This kind of interaction has been shown in practice for erythromycin and clarithromycin on the one hand, and for </a:t>
            </a:r>
            <a:r>
              <a:rPr lang="en-US" dirty="0" err="1"/>
              <a:t>methylprednozolone</a:t>
            </a:r>
            <a:r>
              <a:rPr lang="en-US" dirty="0"/>
              <a:t> on the other.</a:t>
            </a:r>
          </a:p>
          <a:p>
            <a:endParaRPr lang="en-US" dirty="0"/>
          </a:p>
        </p:txBody>
      </p:sp>
    </p:spTree>
    <p:extLst>
      <p:ext uri="{BB962C8B-B14F-4D97-AF65-F5344CB8AC3E}">
        <p14:creationId xmlns:p14="http://schemas.microsoft.com/office/powerpoint/2010/main" val="35834109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1989</Words>
  <Application>Microsoft Office PowerPoint</Application>
  <PresentationFormat>Widescreen</PresentationFormat>
  <Paragraphs>37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Georgia</vt:lpstr>
      <vt:lpstr>Office Theme</vt:lpstr>
      <vt:lpstr>Prescribing corticosteroids</vt:lpstr>
      <vt:lpstr>USE OF CORTICOSTEROIDS IN TREATMENT OF MALIGNANT BLOOD TUMORS</vt:lpstr>
      <vt:lpstr>USE OF CORTICOSTEROIDS IN TREATMENT OF MALIGNANT BLOOD TUMORS</vt:lpstr>
      <vt:lpstr>USE OF CORTICOSTEROIDS IN THE TREATMENT OF AUTOIMMUNE DISEASES AND THEIR SIDE EFFECTS</vt:lpstr>
      <vt:lpstr>USE OF CORTICOSTEROIDS AND THEIR SIDE EFFECTS</vt:lpstr>
      <vt:lpstr>Suppression of the adrenal gland</vt:lpstr>
      <vt:lpstr>USE OF CORTICOSTEROIDS IN THE TREATMENT OF EDEMA AND THEIR ADVERSE EFFECTS</vt:lpstr>
      <vt:lpstr>USE OF CORTICOSTEROIDS IN THE TREATMENT OF EDEMA AND THEIR ADVERSE EFFECTS – cont.</vt:lpstr>
      <vt:lpstr>CLINICALLY SIGNIFICANT INTERACTIONS OF CORTICOSTEROIDS</vt:lpstr>
      <vt:lpstr>CLINICALLY SIGNIFICANT INTERACTIONS OF CORTICOSTEROIDS – cont.</vt:lpstr>
      <vt:lpstr>TREATMENT OF ADDISON'S CRISIS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Prescribing corticosteroids</dc:title>
  <dc:creator>boj</dc:creator>
  <cp:lastModifiedBy>boj</cp:lastModifiedBy>
  <cp:revision>6</cp:revision>
  <dcterms:created xsi:type="dcterms:W3CDTF">2023-08-19T07:03:52Z</dcterms:created>
  <dcterms:modified xsi:type="dcterms:W3CDTF">2023-08-19T07:41:16Z</dcterms:modified>
</cp:coreProperties>
</file>